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9" r:id="rId4"/>
    <p:sldId id="260" r:id="rId5"/>
    <p:sldId id="261" r:id="rId6"/>
    <p:sldId id="262" r:id="rId7"/>
    <p:sldId id="283" r:id="rId8"/>
    <p:sldId id="263" r:id="rId9"/>
    <p:sldId id="264" r:id="rId10"/>
    <p:sldId id="265" r:id="rId11"/>
    <p:sldId id="266" r:id="rId12"/>
    <p:sldId id="267" r:id="rId13"/>
    <p:sldId id="284" r:id="rId14"/>
    <p:sldId id="269" r:id="rId15"/>
    <p:sldId id="285" r:id="rId16"/>
    <p:sldId id="281" r:id="rId17"/>
  </p:sldIdLst>
  <p:sldSz cx="9144000" cy="5143500" type="screen16x9"/>
  <p:notesSz cx="6858000" cy="9144000"/>
  <p:embeddedFontLst>
    <p:embeddedFont>
      <p:font typeface="Lato" panose="020B0604020202020204" charset="0"/>
      <p:regular r:id="rId19"/>
      <p:bold r:id="rId20"/>
      <p:italic r:id="rId21"/>
      <p:boldItalic r:id="rId22"/>
    </p:embeddedFont>
    <p:embeddedFont>
      <p:font typeface="Lato Black" panose="020B0604020202020204" charset="0"/>
      <p:bold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e56f050406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e56f050406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1557b2e2d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1557b2e2d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1557b2e2de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1557b2e2de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1557b2e2de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1557b2e2de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3787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e56f050406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e56f050406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e56f050406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e56f050406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877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1557b2e2de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1557b2e2de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e56f050406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e56f050406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e56fa8220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e56fa8220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e56f050406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e56f050406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1bae5eb07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1bae5eb07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e56f050406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e56f050406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e56fa8220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e56fa8220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4878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e56f050406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e56f050406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1557b2e2d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1557b2e2d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CECE2"/>
        </a:solidFill>
        <a:effectLst/>
      </p:bgPr>
    </p:bg>
    <p:spTree>
      <p:nvGrpSpPr>
        <p:cNvPr id="1" name="Shape 53"/>
        <p:cNvGrpSpPr/>
        <p:nvPr/>
      </p:nvGrpSpPr>
      <p:grpSpPr>
        <a:xfrm>
          <a:off x="0" y="0"/>
          <a:ext cx="0" cy="0"/>
          <a:chOff x="0" y="0"/>
          <a:chExt cx="0" cy="0"/>
        </a:xfrm>
      </p:grpSpPr>
      <p:sp>
        <p:nvSpPr>
          <p:cNvPr id="54" name="Google Shape;54;p13"/>
          <p:cNvSpPr txBox="1"/>
          <p:nvPr/>
        </p:nvSpPr>
        <p:spPr>
          <a:xfrm>
            <a:off x="505200" y="1647550"/>
            <a:ext cx="6473100" cy="877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4500">
                <a:solidFill>
                  <a:srgbClr val="C9104F"/>
                </a:solidFill>
                <a:latin typeface="Lato Black"/>
                <a:ea typeface="Lato Black"/>
                <a:cs typeface="Lato Black"/>
                <a:sym typeface="Lato Black"/>
              </a:rPr>
              <a:t>Feria de estudios UCSG</a:t>
            </a:r>
            <a:endParaRPr sz="100">
              <a:solidFill>
                <a:srgbClr val="C9104F"/>
              </a:solidFill>
            </a:endParaRPr>
          </a:p>
        </p:txBody>
      </p:sp>
      <p:grpSp>
        <p:nvGrpSpPr>
          <p:cNvPr id="55" name="Google Shape;55;p13"/>
          <p:cNvGrpSpPr/>
          <p:nvPr/>
        </p:nvGrpSpPr>
        <p:grpSpPr>
          <a:xfrm>
            <a:off x="595875" y="2524750"/>
            <a:ext cx="3614700" cy="666600"/>
            <a:chOff x="595875" y="2352250"/>
            <a:chExt cx="3614700" cy="666600"/>
          </a:xfrm>
        </p:grpSpPr>
        <p:sp>
          <p:nvSpPr>
            <p:cNvPr id="56" name="Google Shape;56;p13"/>
            <p:cNvSpPr/>
            <p:nvPr/>
          </p:nvSpPr>
          <p:spPr>
            <a:xfrm>
              <a:off x="595875" y="2352250"/>
              <a:ext cx="3614700" cy="666600"/>
            </a:xfrm>
            <a:prstGeom prst="rect">
              <a:avLst/>
            </a:prstGeom>
            <a:solidFill>
              <a:srgbClr val="C91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txBox="1"/>
            <p:nvPr/>
          </p:nvSpPr>
          <p:spPr>
            <a:xfrm>
              <a:off x="595875" y="2352250"/>
              <a:ext cx="3379500" cy="646500"/>
            </a:xfrm>
            <a:prstGeom prst="rect">
              <a:avLst/>
            </a:prstGeom>
            <a:solidFill>
              <a:srgbClr val="C9104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3000">
                  <a:solidFill>
                    <a:srgbClr val="ECECE2"/>
                  </a:solidFill>
                  <a:latin typeface="Lato Black"/>
                  <a:ea typeface="Lato Black"/>
                  <a:cs typeface="Lato Black"/>
                  <a:sym typeface="Lato Black"/>
                </a:rPr>
                <a:t>15 de agosto 2024</a:t>
              </a:r>
              <a:endParaRPr sz="3000">
                <a:solidFill>
                  <a:srgbClr val="ECECE2"/>
                </a:solidFill>
              </a:endParaRPr>
            </a:p>
          </p:txBody>
        </p:sp>
      </p:grpSp>
      <p:pic>
        <p:nvPicPr>
          <p:cNvPr id="58" name="Google Shape;58;p13"/>
          <p:cNvPicPr preferRelativeResize="0"/>
          <p:nvPr/>
        </p:nvPicPr>
        <p:blipFill>
          <a:blip r:embed="rId3">
            <a:alphaModFix/>
          </a:blip>
          <a:stretch>
            <a:fillRect/>
          </a:stretch>
        </p:blipFill>
        <p:spPr>
          <a:xfrm>
            <a:off x="595875" y="4079249"/>
            <a:ext cx="2747400" cy="5248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7"/>
        <p:cNvGrpSpPr/>
        <p:nvPr/>
      </p:nvGrpSpPr>
      <p:grpSpPr>
        <a:xfrm>
          <a:off x="0" y="0"/>
          <a:ext cx="0" cy="0"/>
          <a:chOff x="0" y="0"/>
          <a:chExt cx="0" cy="0"/>
        </a:xfrm>
      </p:grpSpPr>
      <p:sp>
        <p:nvSpPr>
          <p:cNvPr id="118" name="Google Shape;118;p22"/>
          <p:cNvSpPr txBox="1"/>
          <p:nvPr/>
        </p:nvSpPr>
        <p:spPr>
          <a:xfrm>
            <a:off x="1954500" y="3866875"/>
            <a:ext cx="52350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100">
                <a:solidFill>
                  <a:srgbClr val="434343"/>
                </a:solidFill>
                <a:latin typeface="Lato"/>
                <a:ea typeface="Lato"/>
                <a:cs typeface="Lato"/>
                <a:sym typeface="Lato"/>
              </a:rPr>
              <a:t>En el Pasaporte UCSG encontrarán el </a:t>
            </a:r>
            <a:r>
              <a:rPr lang="es" sz="1100">
                <a:solidFill>
                  <a:srgbClr val="434343"/>
                </a:solidFill>
                <a:latin typeface="Lato Black"/>
                <a:ea typeface="Lato Black"/>
                <a:cs typeface="Lato Black"/>
                <a:sym typeface="Lato Black"/>
              </a:rPr>
              <a:t>mapa del campus</a:t>
            </a:r>
            <a:r>
              <a:rPr lang="es" sz="1100">
                <a:solidFill>
                  <a:srgbClr val="434343"/>
                </a:solidFill>
                <a:latin typeface="Lato"/>
                <a:ea typeface="Lato"/>
                <a:cs typeface="Lato"/>
                <a:sym typeface="Lato"/>
              </a:rPr>
              <a:t> con los nombres de cada una de las facultades y a su vez, tendrán una página para poder sellarlo.</a:t>
            </a:r>
            <a:endParaRPr/>
          </a:p>
        </p:txBody>
      </p:sp>
      <p:sp>
        <p:nvSpPr>
          <p:cNvPr id="119" name="Google Shape;119;p22"/>
          <p:cNvSpPr txBox="1"/>
          <p:nvPr/>
        </p:nvSpPr>
        <p:spPr>
          <a:xfrm>
            <a:off x="3072000" y="848125"/>
            <a:ext cx="30000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800">
                <a:solidFill>
                  <a:srgbClr val="C9104F"/>
                </a:solidFill>
                <a:latin typeface="Lato Black"/>
                <a:ea typeface="Lato Black"/>
                <a:cs typeface="Lato Black"/>
                <a:sym typeface="Lato Black"/>
              </a:rPr>
              <a:t>Pasaporte UCSG</a:t>
            </a:r>
            <a:endParaRPr>
              <a:solidFill>
                <a:srgbClr val="C9104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sp>
        <p:nvSpPr>
          <p:cNvPr id="124" name="Google Shape;124;p23"/>
          <p:cNvSpPr txBox="1"/>
          <p:nvPr/>
        </p:nvSpPr>
        <p:spPr>
          <a:xfrm>
            <a:off x="4572000" y="2717350"/>
            <a:ext cx="3860700" cy="1519200"/>
          </a:xfrm>
          <a:prstGeom prst="rect">
            <a:avLst/>
          </a:prstGeom>
          <a:noFill/>
          <a:ln>
            <a:noFill/>
          </a:ln>
        </p:spPr>
        <p:txBody>
          <a:bodyPr spcFirstLastPara="1" wrap="square" lIns="91425" tIns="91425" rIns="91425" bIns="91425" anchor="t" anchorCtr="0">
            <a:spAutoFit/>
          </a:bodyPr>
          <a:lstStyle/>
          <a:p>
            <a:pPr marL="0" lvl="0" indent="0" algn="ctr" rtl="0">
              <a:lnSpc>
                <a:spcPct val="107916"/>
              </a:lnSpc>
              <a:spcBef>
                <a:spcPts val="0"/>
              </a:spcBef>
              <a:spcAft>
                <a:spcPts val="0"/>
              </a:spcAft>
              <a:buNone/>
            </a:pPr>
            <a:r>
              <a:rPr lang="es" sz="900" dirty="0">
                <a:solidFill>
                  <a:srgbClr val="434343"/>
                </a:solidFill>
                <a:latin typeface="Lato Black"/>
                <a:ea typeface="Lato Black"/>
                <a:cs typeface="Lato Black"/>
                <a:sym typeface="Lato Black"/>
              </a:rPr>
              <a:t>Los grupos de estudiantes recorren 3 facultades UCSG acompañados del Guía de Campus,  de esta manera podrán conocer las carreras de cada una de las facultades de su interés.</a:t>
            </a:r>
            <a:endParaRPr sz="900" dirty="0">
              <a:solidFill>
                <a:srgbClr val="434343"/>
              </a:solidFill>
              <a:latin typeface="Lato Black"/>
              <a:ea typeface="Lato Black"/>
              <a:cs typeface="Lato Black"/>
              <a:sym typeface="Lato Black"/>
            </a:endParaRPr>
          </a:p>
          <a:p>
            <a:pPr marL="0" lvl="0" indent="0" algn="ctr" rtl="0">
              <a:lnSpc>
                <a:spcPct val="107916"/>
              </a:lnSpc>
              <a:spcBef>
                <a:spcPts val="0"/>
              </a:spcBef>
              <a:spcAft>
                <a:spcPts val="0"/>
              </a:spcAft>
              <a:buNone/>
            </a:pPr>
            <a:endParaRPr sz="900" dirty="0">
              <a:solidFill>
                <a:srgbClr val="434343"/>
              </a:solidFill>
              <a:latin typeface="Lato"/>
              <a:ea typeface="Lato"/>
              <a:cs typeface="Lato"/>
              <a:sym typeface="Lato"/>
            </a:endParaRPr>
          </a:p>
          <a:p>
            <a:pPr marL="0" lvl="0" indent="0" algn="ctr" rtl="0">
              <a:lnSpc>
                <a:spcPct val="107916"/>
              </a:lnSpc>
              <a:spcBef>
                <a:spcPts val="0"/>
              </a:spcBef>
              <a:spcAft>
                <a:spcPts val="0"/>
              </a:spcAft>
              <a:buNone/>
            </a:pPr>
            <a:r>
              <a:rPr lang="es" sz="900" dirty="0">
                <a:solidFill>
                  <a:srgbClr val="434343"/>
                </a:solidFill>
                <a:latin typeface="Lato"/>
                <a:ea typeface="Lato"/>
                <a:cs typeface="Lato"/>
                <a:sym typeface="Lato"/>
              </a:rPr>
              <a:t>El Guía de Campus es el encargado de dar a conocer los servicios y beneficios de la UCSG, además de las actividades de la Feria de Estudios.</a:t>
            </a:r>
            <a:endParaRPr sz="900" dirty="0">
              <a:solidFill>
                <a:srgbClr val="434343"/>
              </a:solidFill>
              <a:latin typeface="Lato"/>
              <a:ea typeface="Lato"/>
              <a:cs typeface="Lato"/>
              <a:sym typeface="Lato"/>
            </a:endParaRPr>
          </a:p>
          <a:p>
            <a:pPr marL="0" lvl="0" indent="0" algn="ctr" rtl="0">
              <a:lnSpc>
                <a:spcPct val="107916"/>
              </a:lnSpc>
              <a:spcBef>
                <a:spcPts val="0"/>
              </a:spcBef>
              <a:spcAft>
                <a:spcPts val="0"/>
              </a:spcAft>
              <a:buNone/>
            </a:pPr>
            <a:endParaRPr sz="900" dirty="0">
              <a:solidFill>
                <a:srgbClr val="434343"/>
              </a:solidFill>
              <a:latin typeface="Lato"/>
              <a:ea typeface="Lato"/>
              <a:cs typeface="Lato"/>
              <a:sym typeface="Lato"/>
            </a:endParaRPr>
          </a:p>
          <a:p>
            <a:pPr marL="0" lvl="0" indent="0" algn="ctr" rtl="0">
              <a:lnSpc>
                <a:spcPct val="107916"/>
              </a:lnSpc>
              <a:spcBef>
                <a:spcPts val="0"/>
              </a:spcBef>
              <a:spcAft>
                <a:spcPts val="0"/>
              </a:spcAft>
              <a:buNone/>
            </a:pPr>
            <a:r>
              <a:rPr lang="es" sz="900" dirty="0">
                <a:solidFill>
                  <a:srgbClr val="434343"/>
                </a:solidFill>
                <a:latin typeface="Lato"/>
                <a:ea typeface="Lato"/>
                <a:cs typeface="Lato"/>
                <a:sym typeface="Lato"/>
              </a:rPr>
              <a:t>Así mismo, deberá tener conocimiento de todas las carreras de cada una de las facultades para que puedan informarle a los estudiantes.</a:t>
            </a:r>
            <a:endParaRPr sz="900" dirty="0">
              <a:solidFill>
                <a:srgbClr val="434343"/>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8"/>
        <p:cNvGrpSpPr/>
        <p:nvPr/>
      </p:nvGrpSpPr>
      <p:grpSpPr>
        <a:xfrm>
          <a:off x="0" y="0"/>
          <a:ext cx="0" cy="0"/>
          <a:chOff x="0" y="0"/>
          <a:chExt cx="0" cy="0"/>
        </a:xfrm>
      </p:grpSpPr>
      <p:sp>
        <p:nvSpPr>
          <p:cNvPr id="129" name="Google Shape;129;p24"/>
          <p:cNvSpPr txBox="1"/>
          <p:nvPr/>
        </p:nvSpPr>
        <p:spPr>
          <a:xfrm>
            <a:off x="6767074" y="2096062"/>
            <a:ext cx="1935137" cy="1231845"/>
          </a:xfrm>
          <a:prstGeom prst="rect">
            <a:avLst/>
          </a:prstGeom>
          <a:noFill/>
          <a:ln>
            <a:noFill/>
          </a:ln>
        </p:spPr>
        <p:txBody>
          <a:bodyPr spcFirstLastPara="1" wrap="square" lIns="91425" tIns="91425" rIns="91425" bIns="91425" anchor="t" anchorCtr="0">
            <a:spAutoFit/>
          </a:bodyPr>
          <a:lstStyle/>
          <a:p>
            <a:pPr marL="0" lvl="0" indent="0" algn="ctr" rtl="0">
              <a:lnSpc>
                <a:spcPct val="107916"/>
              </a:lnSpc>
              <a:spcBef>
                <a:spcPts val="0"/>
              </a:spcBef>
              <a:spcAft>
                <a:spcPts val="0"/>
              </a:spcAft>
              <a:buNone/>
            </a:pPr>
            <a:r>
              <a:rPr lang="es" sz="1050" dirty="0">
                <a:solidFill>
                  <a:srgbClr val="434343"/>
                </a:solidFill>
                <a:latin typeface="Lato"/>
                <a:ea typeface="Lato"/>
                <a:cs typeface="Lato"/>
                <a:sym typeface="Lato"/>
              </a:rPr>
              <a:t>Una vez finalizado el recorrido en las 3 facultades UCSG,</a:t>
            </a:r>
            <a:r>
              <a:rPr lang="es" sz="1050" dirty="0">
                <a:solidFill>
                  <a:srgbClr val="434343"/>
                </a:solidFill>
                <a:latin typeface="Lato Black"/>
                <a:ea typeface="Lato Black"/>
                <a:cs typeface="Lato Black"/>
                <a:sym typeface="Lato Black"/>
              </a:rPr>
              <a:t> el Guía de Campus acompaña a los estudiantes a Plaza Qatar, específicamente al stand de Kit UCSG.</a:t>
            </a:r>
            <a:endParaRPr sz="1050" dirty="0">
              <a:solidFill>
                <a:srgbClr val="434343"/>
              </a:solidFill>
              <a:latin typeface="Lato Black"/>
              <a:ea typeface="Lato Black"/>
              <a:cs typeface="Lato Black"/>
              <a:sym typeface="Lato Black"/>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3"/>
        <p:cNvGrpSpPr/>
        <p:nvPr/>
      </p:nvGrpSpPr>
      <p:grpSpPr>
        <a:xfrm>
          <a:off x="0" y="0"/>
          <a:ext cx="0" cy="0"/>
          <a:chOff x="0" y="0"/>
          <a:chExt cx="0" cy="0"/>
        </a:xfrm>
      </p:grpSpPr>
      <p:sp>
        <p:nvSpPr>
          <p:cNvPr id="134" name="Google Shape;134;p25"/>
          <p:cNvSpPr txBox="1"/>
          <p:nvPr/>
        </p:nvSpPr>
        <p:spPr>
          <a:xfrm>
            <a:off x="6621850" y="1745775"/>
            <a:ext cx="1909800" cy="2278927"/>
          </a:xfrm>
          <a:prstGeom prst="rect">
            <a:avLst/>
          </a:prstGeom>
          <a:noFill/>
          <a:ln>
            <a:noFill/>
          </a:ln>
        </p:spPr>
        <p:txBody>
          <a:bodyPr spcFirstLastPara="1" wrap="square" lIns="91425" tIns="91425" rIns="91425" bIns="91425" anchor="t" anchorCtr="0">
            <a:spAutoFit/>
          </a:bodyPr>
          <a:lstStyle/>
          <a:p>
            <a:pPr marL="0" lvl="0" indent="0" algn="ctr" rtl="0">
              <a:lnSpc>
                <a:spcPct val="107916"/>
              </a:lnSpc>
              <a:spcBef>
                <a:spcPts val="0"/>
              </a:spcBef>
              <a:spcAft>
                <a:spcPts val="0"/>
              </a:spcAft>
              <a:buNone/>
            </a:pPr>
            <a:r>
              <a:rPr lang="es" sz="900" dirty="0">
                <a:solidFill>
                  <a:srgbClr val="434343"/>
                </a:solidFill>
                <a:latin typeface="Lato Black"/>
                <a:ea typeface="Lato Black"/>
                <a:cs typeface="Lato Black"/>
                <a:sym typeface="Lato Black"/>
              </a:rPr>
              <a:t>Ya en el Stand de Kit UCSG,</a:t>
            </a:r>
            <a:r>
              <a:rPr lang="es" sz="900" dirty="0">
                <a:solidFill>
                  <a:srgbClr val="434343"/>
                </a:solidFill>
                <a:latin typeface="Lato"/>
                <a:ea typeface="Lato Black"/>
                <a:cs typeface="Lato Black"/>
                <a:sym typeface="Lato"/>
              </a:rPr>
              <a:t> ellos</a:t>
            </a:r>
            <a:r>
              <a:rPr lang="es" sz="900" dirty="0">
                <a:solidFill>
                  <a:srgbClr val="434343"/>
                </a:solidFill>
                <a:latin typeface="Lato"/>
                <a:ea typeface="Lato"/>
                <a:cs typeface="Lato"/>
                <a:sym typeface="Lato"/>
              </a:rPr>
              <a:t> retirarán su kit en caso de tener sellado su Pasaporte con las 3 facultades visitadas.</a:t>
            </a:r>
            <a:endParaRPr sz="900" dirty="0">
              <a:solidFill>
                <a:srgbClr val="434343"/>
              </a:solidFill>
              <a:latin typeface="Lato"/>
              <a:ea typeface="Lato"/>
              <a:cs typeface="Lato"/>
              <a:sym typeface="Lato"/>
            </a:endParaRPr>
          </a:p>
          <a:p>
            <a:pPr marL="0" lvl="0" indent="0" algn="ctr" rtl="0">
              <a:lnSpc>
                <a:spcPct val="107916"/>
              </a:lnSpc>
              <a:spcBef>
                <a:spcPts val="0"/>
              </a:spcBef>
              <a:spcAft>
                <a:spcPts val="0"/>
              </a:spcAft>
              <a:buNone/>
            </a:pPr>
            <a:endParaRPr sz="900" dirty="0">
              <a:solidFill>
                <a:srgbClr val="434343"/>
              </a:solidFill>
              <a:latin typeface="Lato"/>
              <a:ea typeface="Lato"/>
              <a:cs typeface="Lato"/>
              <a:sym typeface="Lato"/>
            </a:endParaRPr>
          </a:p>
          <a:p>
            <a:pPr marL="0" lvl="0" indent="0" algn="ctr" rtl="0">
              <a:lnSpc>
                <a:spcPct val="107916"/>
              </a:lnSpc>
              <a:spcBef>
                <a:spcPts val="0"/>
              </a:spcBef>
              <a:spcAft>
                <a:spcPts val="0"/>
              </a:spcAft>
              <a:buNone/>
            </a:pPr>
            <a:r>
              <a:rPr lang="es" sz="900" dirty="0">
                <a:solidFill>
                  <a:srgbClr val="434343"/>
                </a:solidFill>
                <a:latin typeface="Lato"/>
                <a:ea typeface="Lato"/>
                <a:cs typeface="Lato"/>
                <a:sym typeface="Lato"/>
              </a:rPr>
              <a:t>Una vez retirado el Kit UCSG, los estudiantes quedan libres para visitar los demás stands UCSG, de marcas y las actividades dentro de Plaza Qatar.</a:t>
            </a:r>
          </a:p>
          <a:p>
            <a:pPr marL="0" lvl="0" indent="0" algn="ctr" rtl="0">
              <a:lnSpc>
                <a:spcPct val="107916"/>
              </a:lnSpc>
              <a:spcBef>
                <a:spcPts val="0"/>
              </a:spcBef>
              <a:spcAft>
                <a:spcPts val="0"/>
              </a:spcAft>
              <a:buNone/>
            </a:pPr>
            <a:endParaRPr lang="es" sz="900" dirty="0">
              <a:solidFill>
                <a:srgbClr val="434343"/>
              </a:solidFill>
              <a:latin typeface="Lato"/>
              <a:ea typeface="Lato"/>
              <a:cs typeface="Lato"/>
              <a:sym typeface="Lato"/>
            </a:endParaRPr>
          </a:p>
          <a:p>
            <a:pPr marL="0" lvl="0" indent="0" algn="ctr" rtl="0">
              <a:lnSpc>
                <a:spcPct val="107916"/>
              </a:lnSpc>
              <a:spcBef>
                <a:spcPts val="0"/>
              </a:spcBef>
              <a:spcAft>
                <a:spcPts val="0"/>
              </a:spcAft>
              <a:buNone/>
            </a:pPr>
            <a:r>
              <a:rPr lang="es" sz="900" dirty="0">
                <a:solidFill>
                  <a:srgbClr val="434343"/>
                </a:solidFill>
                <a:latin typeface="Lato"/>
                <a:ea typeface="Lato"/>
                <a:cs typeface="Lato"/>
                <a:sym typeface="Lato"/>
              </a:rPr>
              <a:t>El Guía de Campus retorna a la carpa de Guías para hacer un nuevo recorrido.</a:t>
            </a:r>
            <a:endParaRPr sz="900" dirty="0">
              <a:solidFill>
                <a:srgbClr val="434343"/>
              </a:solidFill>
              <a:latin typeface="Lato"/>
              <a:ea typeface="Lato"/>
              <a:cs typeface="Lato"/>
              <a:sym typeface="Lato"/>
            </a:endParaRPr>
          </a:p>
        </p:txBody>
      </p:sp>
    </p:spTree>
    <p:extLst>
      <p:ext uri="{BB962C8B-B14F-4D97-AF65-F5344CB8AC3E}">
        <p14:creationId xmlns:p14="http://schemas.microsoft.com/office/powerpoint/2010/main" val="510766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8"/>
        <p:cNvGrpSpPr/>
        <p:nvPr/>
      </p:nvGrpSpPr>
      <p:grpSpPr>
        <a:xfrm>
          <a:off x="0" y="0"/>
          <a:ext cx="0" cy="0"/>
          <a:chOff x="0" y="0"/>
          <a:chExt cx="0" cy="0"/>
        </a:xfrm>
      </p:grpSpPr>
      <p:sp>
        <p:nvSpPr>
          <p:cNvPr id="139" name="Google Shape;139;p26"/>
          <p:cNvSpPr txBox="1"/>
          <p:nvPr/>
        </p:nvSpPr>
        <p:spPr>
          <a:xfrm>
            <a:off x="5488700" y="1506575"/>
            <a:ext cx="6741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100">
                <a:solidFill>
                  <a:srgbClr val="434343"/>
                </a:solidFill>
                <a:latin typeface="Lato Black"/>
                <a:ea typeface="Lato Black"/>
                <a:cs typeface="Lato Black"/>
                <a:sym typeface="Lato Black"/>
              </a:rPr>
              <a:t>Bolso</a:t>
            </a:r>
            <a:endParaRPr b="1"/>
          </a:p>
        </p:txBody>
      </p:sp>
      <p:sp>
        <p:nvSpPr>
          <p:cNvPr id="140" name="Google Shape;140;p26"/>
          <p:cNvSpPr txBox="1"/>
          <p:nvPr/>
        </p:nvSpPr>
        <p:spPr>
          <a:xfrm>
            <a:off x="875300" y="1569425"/>
            <a:ext cx="30000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2300">
                <a:solidFill>
                  <a:srgbClr val="C9104F"/>
                </a:solidFill>
                <a:latin typeface="Lato Black"/>
                <a:ea typeface="Lato Black"/>
                <a:cs typeface="Lato Black"/>
                <a:sym typeface="Lato Black"/>
              </a:rPr>
              <a:t>Kit UCSG</a:t>
            </a:r>
            <a:endParaRPr sz="1900" b="1">
              <a:solidFill>
                <a:srgbClr val="C9104F"/>
              </a:solidFill>
            </a:endParaRPr>
          </a:p>
        </p:txBody>
      </p:sp>
      <p:sp>
        <p:nvSpPr>
          <p:cNvPr id="141" name="Google Shape;141;p26"/>
          <p:cNvSpPr txBox="1"/>
          <p:nvPr/>
        </p:nvSpPr>
        <p:spPr>
          <a:xfrm>
            <a:off x="6294000" y="2571750"/>
            <a:ext cx="9258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100">
                <a:solidFill>
                  <a:srgbClr val="434343"/>
                </a:solidFill>
                <a:latin typeface="Lato Black"/>
                <a:ea typeface="Lato Black"/>
                <a:cs typeface="Lato Black"/>
                <a:sym typeface="Lato Black"/>
              </a:rPr>
              <a:t>Termo</a:t>
            </a:r>
            <a:endParaRPr sz="1100">
              <a:solidFill>
                <a:srgbClr val="434343"/>
              </a:solidFill>
              <a:latin typeface="Lato Black"/>
              <a:ea typeface="Lato Black"/>
              <a:cs typeface="Lato Black"/>
              <a:sym typeface="Lato Black"/>
            </a:endParaRPr>
          </a:p>
          <a:p>
            <a:pPr marL="0" lvl="0" indent="0" algn="ctr" rtl="0">
              <a:spcBef>
                <a:spcPts val="0"/>
              </a:spcBef>
              <a:spcAft>
                <a:spcPts val="0"/>
              </a:spcAft>
              <a:buNone/>
            </a:pPr>
            <a:r>
              <a:rPr lang="es" sz="1100">
                <a:solidFill>
                  <a:srgbClr val="434343"/>
                </a:solidFill>
                <a:latin typeface="Lato Black"/>
                <a:ea typeface="Lato Black"/>
                <a:cs typeface="Lato Black"/>
                <a:sym typeface="Lato Black"/>
              </a:rPr>
              <a:t>Premium</a:t>
            </a:r>
            <a:endParaRPr sz="1100">
              <a:solidFill>
                <a:srgbClr val="434343"/>
              </a:solidFill>
              <a:latin typeface="Lato Black"/>
              <a:ea typeface="Lato Black"/>
              <a:cs typeface="Lato Black"/>
              <a:sym typeface="Lato Black"/>
            </a:endParaRPr>
          </a:p>
        </p:txBody>
      </p:sp>
      <p:sp>
        <p:nvSpPr>
          <p:cNvPr id="142" name="Google Shape;142;p26"/>
          <p:cNvSpPr txBox="1"/>
          <p:nvPr/>
        </p:nvSpPr>
        <p:spPr>
          <a:xfrm>
            <a:off x="4114575" y="3744150"/>
            <a:ext cx="7620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100">
                <a:solidFill>
                  <a:srgbClr val="434343"/>
                </a:solidFill>
                <a:latin typeface="Lato Black"/>
                <a:ea typeface="Lato Black"/>
                <a:cs typeface="Lato Black"/>
                <a:sym typeface="Lato Black"/>
              </a:rPr>
              <a:t>Pluma</a:t>
            </a:r>
            <a:endParaRPr b="1"/>
          </a:p>
        </p:txBody>
      </p:sp>
      <p:sp>
        <p:nvSpPr>
          <p:cNvPr id="143" name="Google Shape;143;p26"/>
          <p:cNvSpPr txBox="1"/>
          <p:nvPr/>
        </p:nvSpPr>
        <p:spPr>
          <a:xfrm>
            <a:off x="1801350" y="2925750"/>
            <a:ext cx="15249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100">
                <a:solidFill>
                  <a:srgbClr val="434343"/>
                </a:solidFill>
                <a:latin typeface="Lato Black"/>
                <a:ea typeface="Lato Black"/>
                <a:cs typeface="Lato Black"/>
                <a:sym typeface="Lato Black"/>
              </a:rPr>
              <a:t>Cuadríptico institucional</a:t>
            </a:r>
            <a:endParaRPr b="1"/>
          </a:p>
        </p:txBody>
      </p:sp>
      <p:sp>
        <p:nvSpPr>
          <p:cNvPr id="144" name="Google Shape;144;p26"/>
          <p:cNvSpPr txBox="1"/>
          <p:nvPr/>
        </p:nvSpPr>
        <p:spPr>
          <a:xfrm>
            <a:off x="6467725" y="3251075"/>
            <a:ext cx="21285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100">
                <a:solidFill>
                  <a:srgbClr val="ECECE2"/>
                </a:solidFill>
                <a:highlight>
                  <a:srgbClr val="C9104F"/>
                </a:highlight>
                <a:latin typeface="Lato Black"/>
                <a:ea typeface="Lato Black"/>
                <a:cs typeface="Lato Black"/>
                <a:sym typeface="Lato Black"/>
              </a:rPr>
              <a:t>También se incluirán los productos de las marcas participantes</a:t>
            </a:r>
            <a:endParaRPr b="1">
              <a:solidFill>
                <a:srgbClr val="ECECE2"/>
              </a:solidFill>
              <a:highlight>
                <a:srgbClr val="C9104F"/>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5"/>
        <p:cNvGrpSpPr/>
        <p:nvPr/>
      </p:nvGrpSpPr>
      <p:grpSpPr>
        <a:xfrm>
          <a:off x="0" y="0"/>
          <a:ext cx="0" cy="0"/>
          <a:chOff x="0" y="0"/>
          <a:chExt cx="0" cy="0"/>
        </a:xfrm>
      </p:grpSpPr>
      <p:sp>
        <p:nvSpPr>
          <p:cNvPr id="106" name="Google Shape;106;p20"/>
          <p:cNvSpPr/>
          <p:nvPr/>
        </p:nvSpPr>
        <p:spPr>
          <a:xfrm>
            <a:off x="6203375" y="3967950"/>
            <a:ext cx="322500" cy="234600"/>
          </a:xfrm>
          <a:prstGeom prst="rightArrow">
            <a:avLst>
              <a:gd name="adj1" fmla="val 50000"/>
              <a:gd name="adj2"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0523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3"/>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CECE2"/>
        </a:solidFill>
        <a:effectLst/>
      </p:bgPr>
    </p:bg>
    <p:spTree>
      <p:nvGrpSpPr>
        <p:cNvPr id="1" name="Shape 71"/>
        <p:cNvGrpSpPr/>
        <p:nvPr/>
      </p:nvGrpSpPr>
      <p:grpSpPr>
        <a:xfrm>
          <a:off x="0" y="0"/>
          <a:ext cx="0" cy="0"/>
          <a:chOff x="0" y="0"/>
          <a:chExt cx="0" cy="0"/>
        </a:xfrm>
      </p:grpSpPr>
      <p:sp>
        <p:nvSpPr>
          <p:cNvPr id="72" name="Google Shape;72;p16"/>
          <p:cNvSpPr txBox="1"/>
          <p:nvPr/>
        </p:nvSpPr>
        <p:spPr>
          <a:xfrm>
            <a:off x="1779900" y="1033343"/>
            <a:ext cx="55842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2200" dirty="0">
                <a:solidFill>
                  <a:srgbClr val="C9104F"/>
                </a:solidFill>
                <a:latin typeface="Lato Black"/>
                <a:ea typeface="Lato Black"/>
                <a:cs typeface="Lato Black"/>
                <a:sym typeface="Lato Black"/>
              </a:rPr>
              <a:t>Objetivos de la feria de estudios 2024</a:t>
            </a:r>
            <a:endParaRPr sz="800" dirty="0">
              <a:solidFill>
                <a:srgbClr val="C9104F"/>
              </a:solidFill>
            </a:endParaRPr>
          </a:p>
        </p:txBody>
      </p:sp>
      <p:sp>
        <p:nvSpPr>
          <p:cNvPr id="73" name="Google Shape;73;p16"/>
          <p:cNvSpPr txBox="1"/>
          <p:nvPr/>
        </p:nvSpPr>
        <p:spPr>
          <a:xfrm>
            <a:off x="1452785" y="1998513"/>
            <a:ext cx="6778800" cy="2511555"/>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0"/>
              </a:spcAft>
              <a:buNone/>
            </a:pPr>
            <a:r>
              <a:rPr lang="es" dirty="0">
                <a:solidFill>
                  <a:srgbClr val="434343"/>
                </a:solidFill>
                <a:latin typeface="Lato"/>
                <a:ea typeface="Lato"/>
                <a:cs typeface="Lato"/>
                <a:sym typeface="Lato"/>
              </a:rPr>
              <a:t>Mostrar a los estudiantes de las diferentes Unidades Educativas la oferta académica con la que cuenta nuestra UCSG.</a:t>
            </a:r>
          </a:p>
          <a:p>
            <a:pPr marL="0" lvl="0" indent="0" algn="l" rtl="0">
              <a:lnSpc>
                <a:spcPct val="107916"/>
              </a:lnSpc>
              <a:spcBef>
                <a:spcPts val="0"/>
              </a:spcBef>
              <a:spcAft>
                <a:spcPts val="0"/>
              </a:spcAft>
              <a:buNone/>
            </a:pPr>
            <a:endParaRPr lang="es" dirty="0">
              <a:solidFill>
                <a:srgbClr val="434343"/>
              </a:solidFill>
              <a:latin typeface="Lato"/>
              <a:ea typeface="Lato"/>
              <a:cs typeface="Lato"/>
              <a:sym typeface="Lato"/>
            </a:endParaRPr>
          </a:p>
          <a:p>
            <a:pPr>
              <a:lnSpc>
                <a:spcPct val="107916"/>
              </a:lnSpc>
            </a:pPr>
            <a:endParaRPr lang="es-EC" dirty="0">
              <a:solidFill>
                <a:srgbClr val="434343"/>
              </a:solidFill>
              <a:latin typeface="Lato"/>
              <a:ea typeface="Lato"/>
              <a:cs typeface="Lato"/>
              <a:sym typeface="Lato"/>
            </a:endParaRPr>
          </a:p>
          <a:p>
            <a:pPr>
              <a:lnSpc>
                <a:spcPct val="107916"/>
              </a:lnSpc>
            </a:pPr>
            <a:r>
              <a:rPr lang="es-EC" dirty="0">
                <a:solidFill>
                  <a:srgbClr val="434343"/>
                </a:solidFill>
                <a:latin typeface="Lato"/>
                <a:ea typeface="Lato"/>
                <a:cs typeface="Lato"/>
                <a:sym typeface="Lato"/>
              </a:rPr>
              <a:t>Brindarles la información básica a nuestro alcance, durante el recorrido que realizamos con ellos.</a:t>
            </a:r>
          </a:p>
          <a:p>
            <a:pPr>
              <a:lnSpc>
                <a:spcPct val="107916"/>
              </a:lnSpc>
            </a:pPr>
            <a:endParaRPr lang="es-EC" dirty="0">
              <a:solidFill>
                <a:srgbClr val="434343"/>
              </a:solidFill>
              <a:latin typeface="Lato"/>
              <a:ea typeface="Lato"/>
              <a:cs typeface="Lato"/>
              <a:sym typeface="Lato"/>
            </a:endParaRPr>
          </a:p>
          <a:p>
            <a:pPr>
              <a:lnSpc>
                <a:spcPct val="107916"/>
              </a:lnSpc>
            </a:pPr>
            <a:endParaRPr lang="es-EC" dirty="0">
              <a:solidFill>
                <a:srgbClr val="434343"/>
              </a:solidFill>
              <a:latin typeface="Lato"/>
              <a:ea typeface="Lato"/>
              <a:cs typeface="Lato"/>
              <a:sym typeface="Lato"/>
            </a:endParaRPr>
          </a:p>
          <a:p>
            <a:pPr marL="0" lvl="0" indent="0" algn="l" rtl="0">
              <a:lnSpc>
                <a:spcPct val="107916"/>
              </a:lnSpc>
              <a:spcBef>
                <a:spcPts val="0"/>
              </a:spcBef>
              <a:spcAft>
                <a:spcPts val="0"/>
              </a:spcAft>
              <a:buNone/>
            </a:pPr>
            <a:r>
              <a:rPr lang="es" dirty="0">
                <a:solidFill>
                  <a:srgbClr val="434343"/>
                </a:solidFill>
                <a:latin typeface="Lato"/>
                <a:ea typeface="Lato"/>
                <a:cs typeface="Lato"/>
                <a:sym typeface="Lato"/>
              </a:rPr>
              <a:t>Hacer agradable su visita para que se conviertan en nuestros próximos estudiantes UCSG.</a:t>
            </a:r>
            <a:endParaRPr dirty="0">
              <a:solidFill>
                <a:srgbClr val="434343"/>
              </a:solidFill>
              <a:latin typeface="Lato"/>
              <a:ea typeface="Lato"/>
              <a:cs typeface="Lato"/>
              <a:sym typeface="Lato"/>
            </a:endParaRPr>
          </a:p>
        </p:txBody>
      </p:sp>
      <p:sp>
        <p:nvSpPr>
          <p:cNvPr id="74" name="Google Shape;74;p16"/>
          <p:cNvSpPr txBox="1"/>
          <p:nvPr/>
        </p:nvSpPr>
        <p:spPr>
          <a:xfrm>
            <a:off x="883750" y="1998513"/>
            <a:ext cx="7026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2200">
                <a:solidFill>
                  <a:srgbClr val="C9104F"/>
                </a:solidFill>
                <a:latin typeface="Lato Black"/>
                <a:ea typeface="Lato Black"/>
                <a:cs typeface="Lato Black"/>
                <a:sym typeface="Lato Black"/>
              </a:rPr>
              <a:t>1.</a:t>
            </a:r>
            <a:endParaRPr>
              <a:solidFill>
                <a:srgbClr val="C9104F"/>
              </a:solidFill>
            </a:endParaRPr>
          </a:p>
        </p:txBody>
      </p:sp>
      <p:sp>
        <p:nvSpPr>
          <p:cNvPr id="75" name="Google Shape;75;p16"/>
          <p:cNvSpPr txBox="1"/>
          <p:nvPr/>
        </p:nvSpPr>
        <p:spPr>
          <a:xfrm>
            <a:off x="883750" y="2801913"/>
            <a:ext cx="7026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2200">
                <a:solidFill>
                  <a:srgbClr val="C9104F"/>
                </a:solidFill>
                <a:latin typeface="Lato Black"/>
                <a:ea typeface="Lato Black"/>
                <a:cs typeface="Lato Black"/>
                <a:sym typeface="Lato Black"/>
              </a:rPr>
              <a:t>2.</a:t>
            </a:r>
            <a:endParaRPr>
              <a:solidFill>
                <a:srgbClr val="C9104F"/>
              </a:solidFill>
            </a:endParaRPr>
          </a:p>
        </p:txBody>
      </p:sp>
      <p:sp>
        <p:nvSpPr>
          <p:cNvPr id="76" name="Google Shape;76;p16"/>
          <p:cNvSpPr txBox="1"/>
          <p:nvPr/>
        </p:nvSpPr>
        <p:spPr>
          <a:xfrm>
            <a:off x="883750" y="3822763"/>
            <a:ext cx="7026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2200">
                <a:solidFill>
                  <a:srgbClr val="C9104F"/>
                </a:solidFill>
                <a:latin typeface="Lato Black"/>
                <a:ea typeface="Lato Black"/>
                <a:cs typeface="Lato Black"/>
                <a:sym typeface="Lato Black"/>
              </a:rPr>
              <a:t>3.</a:t>
            </a:r>
            <a:endParaRPr>
              <a:solidFill>
                <a:srgbClr val="C9104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1"/>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CECE2"/>
        </a:solidFill>
        <a:effectLst/>
      </p:bgPr>
    </p:bg>
    <p:spTree>
      <p:nvGrpSpPr>
        <p:cNvPr id="1" name="Shape 85"/>
        <p:cNvGrpSpPr/>
        <p:nvPr/>
      </p:nvGrpSpPr>
      <p:grpSpPr>
        <a:xfrm>
          <a:off x="0" y="0"/>
          <a:ext cx="0" cy="0"/>
          <a:chOff x="0" y="0"/>
          <a:chExt cx="0" cy="0"/>
        </a:xfrm>
      </p:grpSpPr>
      <p:sp>
        <p:nvSpPr>
          <p:cNvPr id="86" name="Google Shape;86;p18"/>
          <p:cNvSpPr txBox="1"/>
          <p:nvPr/>
        </p:nvSpPr>
        <p:spPr>
          <a:xfrm>
            <a:off x="610825" y="881400"/>
            <a:ext cx="41106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2200">
                <a:solidFill>
                  <a:srgbClr val="ECECE2"/>
                </a:solidFill>
                <a:highlight>
                  <a:srgbClr val="C9104F"/>
                </a:highlight>
                <a:latin typeface="Lato Black"/>
                <a:ea typeface="Lato Black"/>
                <a:cs typeface="Lato Black"/>
                <a:sym typeface="Lato Black"/>
              </a:rPr>
              <a:t>Total estudiantes confirmados hasta el momento:</a:t>
            </a:r>
            <a:endParaRPr sz="800">
              <a:solidFill>
                <a:srgbClr val="ECECE2"/>
              </a:solidFill>
              <a:highlight>
                <a:srgbClr val="C9104F"/>
              </a:highlight>
            </a:endParaRPr>
          </a:p>
        </p:txBody>
      </p:sp>
      <p:pic>
        <p:nvPicPr>
          <p:cNvPr id="87" name="Google Shape;87;p18"/>
          <p:cNvPicPr preferRelativeResize="0"/>
          <p:nvPr/>
        </p:nvPicPr>
        <p:blipFill>
          <a:blip r:embed="rId3">
            <a:alphaModFix/>
          </a:blip>
          <a:stretch>
            <a:fillRect/>
          </a:stretch>
        </p:blipFill>
        <p:spPr>
          <a:xfrm>
            <a:off x="1246563" y="2634675"/>
            <a:ext cx="2640525" cy="2907150"/>
          </a:xfrm>
          <a:prstGeom prst="rect">
            <a:avLst/>
          </a:prstGeom>
          <a:noFill/>
          <a:ln>
            <a:noFill/>
          </a:ln>
        </p:spPr>
      </p:pic>
      <p:sp>
        <p:nvSpPr>
          <p:cNvPr id="88" name="Google Shape;88;p18"/>
          <p:cNvSpPr txBox="1"/>
          <p:nvPr/>
        </p:nvSpPr>
        <p:spPr>
          <a:xfrm>
            <a:off x="511525" y="1680375"/>
            <a:ext cx="4110600" cy="954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s" sz="5000" dirty="0">
                <a:solidFill>
                  <a:srgbClr val="434343"/>
                </a:solidFill>
                <a:latin typeface="Lato Black"/>
                <a:ea typeface="Lato Black"/>
                <a:cs typeface="Lato Black"/>
                <a:sym typeface="Lato Black"/>
              </a:rPr>
              <a:t>+3000</a:t>
            </a:r>
            <a:endParaRPr sz="5000" dirty="0">
              <a:solidFill>
                <a:srgbClr val="C9104F"/>
              </a:solidFill>
            </a:endParaRPr>
          </a:p>
        </p:txBody>
      </p:sp>
      <p:pic>
        <p:nvPicPr>
          <p:cNvPr id="89" name="Google Shape;89;p18"/>
          <p:cNvPicPr preferRelativeResize="0"/>
          <p:nvPr/>
        </p:nvPicPr>
        <p:blipFill>
          <a:blip r:embed="rId4">
            <a:alphaModFix/>
          </a:blip>
          <a:stretch>
            <a:fillRect/>
          </a:stretch>
        </p:blipFill>
        <p:spPr>
          <a:xfrm>
            <a:off x="6005084" y="2060897"/>
            <a:ext cx="1646484" cy="401172"/>
          </a:xfrm>
          <a:prstGeom prst="rect">
            <a:avLst/>
          </a:prstGeom>
          <a:noFill/>
          <a:ln>
            <a:noFill/>
          </a:ln>
        </p:spPr>
      </p:pic>
      <p:pic>
        <p:nvPicPr>
          <p:cNvPr id="90" name="Google Shape;90;p18"/>
          <p:cNvPicPr preferRelativeResize="0"/>
          <p:nvPr/>
        </p:nvPicPr>
        <p:blipFill rotWithShape="1">
          <a:blip r:embed="rId5">
            <a:alphaModFix/>
          </a:blip>
          <a:srcRect b="19923"/>
          <a:stretch/>
        </p:blipFill>
        <p:spPr>
          <a:xfrm>
            <a:off x="5313390" y="1133075"/>
            <a:ext cx="1387869" cy="802348"/>
          </a:xfrm>
          <a:prstGeom prst="rect">
            <a:avLst/>
          </a:prstGeom>
          <a:noFill/>
          <a:ln>
            <a:noFill/>
          </a:ln>
        </p:spPr>
      </p:pic>
      <p:pic>
        <p:nvPicPr>
          <p:cNvPr id="91" name="Google Shape;91;p18"/>
          <p:cNvPicPr preferRelativeResize="0"/>
          <p:nvPr/>
        </p:nvPicPr>
        <p:blipFill rotWithShape="1">
          <a:blip r:embed="rId6">
            <a:alphaModFix/>
          </a:blip>
          <a:srcRect r="39456"/>
          <a:stretch/>
        </p:blipFill>
        <p:spPr>
          <a:xfrm>
            <a:off x="4721416" y="2385256"/>
            <a:ext cx="1387866" cy="786527"/>
          </a:xfrm>
          <a:prstGeom prst="rect">
            <a:avLst/>
          </a:prstGeom>
          <a:noFill/>
          <a:ln>
            <a:noFill/>
          </a:ln>
        </p:spPr>
      </p:pic>
      <p:pic>
        <p:nvPicPr>
          <p:cNvPr id="92" name="Google Shape;92;p18"/>
          <p:cNvPicPr preferRelativeResize="0"/>
          <p:nvPr/>
        </p:nvPicPr>
        <p:blipFill rotWithShape="1">
          <a:blip r:embed="rId7">
            <a:alphaModFix/>
          </a:blip>
          <a:srcRect l="21813" t="13467" r="21307" b="14554"/>
          <a:stretch/>
        </p:blipFill>
        <p:spPr>
          <a:xfrm>
            <a:off x="7902679" y="1690842"/>
            <a:ext cx="799492" cy="1011701"/>
          </a:xfrm>
          <a:prstGeom prst="rect">
            <a:avLst/>
          </a:prstGeom>
          <a:noFill/>
          <a:ln>
            <a:noFill/>
          </a:ln>
        </p:spPr>
      </p:pic>
      <p:pic>
        <p:nvPicPr>
          <p:cNvPr id="93" name="Google Shape;93;p18"/>
          <p:cNvPicPr preferRelativeResize="0"/>
          <p:nvPr/>
        </p:nvPicPr>
        <p:blipFill>
          <a:blip r:embed="rId8">
            <a:alphaModFix/>
          </a:blip>
          <a:stretch>
            <a:fillRect/>
          </a:stretch>
        </p:blipFill>
        <p:spPr>
          <a:xfrm>
            <a:off x="4821577" y="3318256"/>
            <a:ext cx="1745966" cy="494689"/>
          </a:xfrm>
          <a:prstGeom prst="rect">
            <a:avLst/>
          </a:prstGeom>
          <a:noFill/>
          <a:ln>
            <a:noFill/>
          </a:ln>
        </p:spPr>
      </p:pic>
      <p:pic>
        <p:nvPicPr>
          <p:cNvPr id="94" name="Google Shape;94;p18"/>
          <p:cNvPicPr preferRelativeResize="0"/>
          <p:nvPr/>
        </p:nvPicPr>
        <p:blipFill>
          <a:blip r:embed="rId9">
            <a:alphaModFix/>
          </a:blip>
          <a:stretch>
            <a:fillRect/>
          </a:stretch>
        </p:blipFill>
        <p:spPr>
          <a:xfrm>
            <a:off x="6869810" y="1094551"/>
            <a:ext cx="1490735" cy="596296"/>
          </a:xfrm>
          <a:prstGeom prst="rect">
            <a:avLst/>
          </a:prstGeom>
          <a:noFill/>
          <a:ln>
            <a:noFill/>
          </a:ln>
        </p:spPr>
      </p:pic>
      <p:pic>
        <p:nvPicPr>
          <p:cNvPr id="95" name="Google Shape;95;p18"/>
          <p:cNvPicPr preferRelativeResize="0"/>
          <p:nvPr/>
        </p:nvPicPr>
        <p:blipFill>
          <a:blip r:embed="rId10">
            <a:alphaModFix/>
          </a:blip>
          <a:stretch>
            <a:fillRect/>
          </a:stretch>
        </p:blipFill>
        <p:spPr>
          <a:xfrm>
            <a:off x="6284258" y="2629558"/>
            <a:ext cx="1443452" cy="596296"/>
          </a:xfrm>
          <a:prstGeom prst="rect">
            <a:avLst/>
          </a:prstGeom>
          <a:noFill/>
          <a:ln>
            <a:noFill/>
          </a:ln>
        </p:spPr>
      </p:pic>
      <p:pic>
        <p:nvPicPr>
          <p:cNvPr id="96" name="Google Shape;96;p18"/>
          <p:cNvPicPr preferRelativeResize="0"/>
          <p:nvPr/>
        </p:nvPicPr>
        <p:blipFill>
          <a:blip r:embed="rId11">
            <a:alphaModFix/>
          </a:blip>
          <a:stretch>
            <a:fillRect/>
          </a:stretch>
        </p:blipFill>
        <p:spPr>
          <a:xfrm>
            <a:off x="6964187" y="3318259"/>
            <a:ext cx="1548790" cy="346251"/>
          </a:xfrm>
          <a:prstGeom prst="rect">
            <a:avLst/>
          </a:prstGeom>
          <a:noFill/>
          <a:ln>
            <a:noFill/>
          </a:ln>
        </p:spPr>
      </p:pic>
      <p:pic>
        <p:nvPicPr>
          <p:cNvPr id="97" name="Google Shape;97;p18"/>
          <p:cNvPicPr preferRelativeResize="0"/>
          <p:nvPr/>
        </p:nvPicPr>
        <p:blipFill>
          <a:blip r:embed="rId12">
            <a:alphaModFix/>
          </a:blip>
          <a:stretch>
            <a:fillRect/>
          </a:stretch>
        </p:blipFill>
        <p:spPr>
          <a:xfrm>
            <a:off x="5916458" y="3812938"/>
            <a:ext cx="1490735" cy="68081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CECE2"/>
        </a:solidFill>
        <a:effectLst/>
      </p:bgPr>
    </p:bg>
    <p:spTree>
      <p:nvGrpSpPr>
        <p:cNvPr id="1" name="Shape 71"/>
        <p:cNvGrpSpPr/>
        <p:nvPr/>
      </p:nvGrpSpPr>
      <p:grpSpPr>
        <a:xfrm>
          <a:off x="0" y="0"/>
          <a:ext cx="0" cy="0"/>
          <a:chOff x="0" y="0"/>
          <a:chExt cx="0" cy="0"/>
        </a:xfrm>
      </p:grpSpPr>
      <p:sp>
        <p:nvSpPr>
          <p:cNvPr id="72" name="Google Shape;72;p16"/>
          <p:cNvSpPr txBox="1"/>
          <p:nvPr/>
        </p:nvSpPr>
        <p:spPr>
          <a:xfrm>
            <a:off x="1779900" y="999533"/>
            <a:ext cx="55842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2200" dirty="0">
                <a:solidFill>
                  <a:srgbClr val="C9104F"/>
                </a:solidFill>
                <a:latin typeface="Lato Black"/>
                <a:ea typeface="Lato Black"/>
                <a:cs typeface="Lato Black"/>
                <a:sym typeface="Lato Black"/>
              </a:rPr>
              <a:t>GUÍAS DE CAMPUS</a:t>
            </a:r>
            <a:endParaRPr sz="800" dirty="0">
              <a:solidFill>
                <a:srgbClr val="C9104F"/>
              </a:solidFill>
            </a:endParaRPr>
          </a:p>
        </p:txBody>
      </p:sp>
      <p:sp>
        <p:nvSpPr>
          <p:cNvPr id="73" name="Google Shape;73;p16"/>
          <p:cNvSpPr txBox="1"/>
          <p:nvPr/>
        </p:nvSpPr>
        <p:spPr>
          <a:xfrm>
            <a:off x="4572000" y="2459386"/>
            <a:ext cx="3614033" cy="1348096"/>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0"/>
              </a:spcAft>
              <a:buNone/>
            </a:pPr>
            <a:r>
              <a:rPr lang="es" dirty="0">
                <a:solidFill>
                  <a:srgbClr val="434343"/>
                </a:solidFill>
                <a:latin typeface="Lato"/>
                <a:ea typeface="Lato"/>
                <a:cs typeface="Lato"/>
                <a:sym typeface="Lato"/>
              </a:rPr>
              <a:t>Lo conforman docentes y estudiantes que guiarán y acompañarán a nuestros visitantes durante su recorrido por un mínimo de 3 facultades en donde se encuentran las carreras de su interés.</a:t>
            </a:r>
          </a:p>
        </p:txBody>
      </p:sp>
      <p:pic>
        <p:nvPicPr>
          <p:cNvPr id="8" name="Imagen 7"/>
          <p:cNvPicPr/>
          <p:nvPr/>
        </p:nvPicPr>
        <p:blipFill rotWithShape="1">
          <a:blip r:embed="rId3"/>
          <a:srcRect l="6250" t="19260" r="53333" b="20000"/>
          <a:stretch/>
        </p:blipFill>
        <p:spPr bwMode="auto">
          <a:xfrm>
            <a:off x="810657" y="1522733"/>
            <a:ext cx="3496684" cy="29559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20507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5"/>
        <p:cNvGrpSpPr/>
        <p:nvPr/>
      </p:nvGrpSpPr>
      <p:grpSpPr>
        <a:xfrm>
          <a:off x="0" y="0"/>
          <a:ext cx="0" cy="0"/>
          <a:chOff x="0" y="0"/>
          <a:chExt cx="0" cy="0"/>
        </a:xfrm>
      </p:grpSpPr>
      <p:sp>
        <p:nvSpPr>
          <p:cNvPr id="106" name="Google Shape;106;p20"/>
          <p:cNvSpPr/>
          <p:nvPr/>
        </p:nvSpPr>
        <p:spPr>
          <a:xfrm>
            <a:off x="6203375" y="3967950"/>
            <a:ext cx="322500" cy="234600"/>
          </a:xfrm>
          <a:prstGeom prst="rightArrow">
            <a:avLst>
              <a:gd name="adj1" fmla="val 50000"/>
              <a:gd name="adj2"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
        <p:cNvGrpSpPr/>
        <p:nvPr/>
      </p:nvGrpSpPr>
      <p:grpSpPr>
        <a:xfrm>
          <a:off x="0" y="0"/>
          <a:ext cx="0" cy="0"/>
          <a:chOff x="0" y="0"/>
          <a:chExt cx="0" cy="0"/>
        </a:xfrm>
      </p:grpSpPr>
      <p:sp>
        <p:nvSpPr>
          <p:cNvPr id="111" name="Google Shape;111;p21"/>
          <p:cNvSpPr txBox="1"/>
          <p:nvPr/>
        </p:nvSpPr>
        <p:spPr>
          <a:xfrm>
            <a:off x="623125" y="3267450"/>
            <a:ext cx="2231100" cy="921300"/>
          </a:xfrm>
          <a:prstGeom prst="rect">
            <a:avLst/>
          </a:prstGeom>
          <a:noFill/>
          <a:ln>
            <a:noFill/>
          </a:ln>
        </p:spPr>
        <p:txBody>
          <a:bodyPr spcFirstLastPara="1" wrap="square" lIns="91425" tIns="91425" rIns="91425" bIns="91425" anchor="t" anchorCtr="0">
            <a:spAutoFit/>
          </a:bodyPr>
          <a:lstStyle/>
          <a:p>
            <a:pPr marL="0" lvl="0" indent="0" algn="ctr" rtl="0">
              <a:lnSpc>
                <a:spcPct val="107916"/>
              </a:lnSpc>
              <a:spcBef>
                <a:spcPts val="0"/>
              </a:spcBef>
              <a:spcAft>
                <a:spcPts val="0"/>
              </a:spcAft>
              <a:buNone/>
            </a:pPr>
            <a:r>
              <a:rPr lang="es" sz="900">
                <a:solidFill>
                  <a:srgbClr val="434343"/>
                </a:solidFill>
                <a:latin typeface="Lato"/>
                <a:ea typeface="Lato"/>
                <a:cs typeface="Lato"/>
                <a:sym typeface="Lato"/>
              </a:rPr>
              <a:t>Los estudiantes se bajan de los buses y son recibidos por personal UCSG. </a:t>
            </a:r>
            <a:endParaRPr sz="900">
              <a:solidFill>
                <a:srgbClr val="434343"/>
              </a:solidFill>
              <a:latin typeface="Lato"/>
              <a:ea typeface="Lato"/>
              <a:cs typeface="Lato"/>
              <a:sym typeface="Lato"/>
            </a:endParaRPr>
          </a:p>
          <a:p>
            <a:pPr marL="0" lvl="0" indent="0" algn="ctr" rtl="0">
              <a:lnSpc>
                <a:spcPct val="107916"/>
              </a:lnSpc>
              <a:spcBef>
                <a:spcPts val="0"/>
              </a:spcBef>
              <a:spcAft>
                <a:spcPts val="0"/>
              </a:spcAft>
              <a:buNone/>
            </a:pPr>
            <a:r>
              <a:rPr lang="es" sz="900">
                <a:solidFill>
                  <a:srgbClr val="434343"/>
                </a:solidFill>
                <a:latin typeface="Lato"/>
                <a:ea typeface="Lato"/>
                <a:cs typeface="Lato"/>
                <a:sym typeface="Lato"/>
              </a:rPr>
              <a:t>Se dividen los estudiantes en grupos de 20 a 25 personas </a:t>
            </a:r>
            <a:r>
              <a:rPr lang="es" sz="900">
                <a:solidFill>
                  <a:srgbClr val="434343"/>
                </a:solidFill>
                <a:latin typeface="Lato Black"/>
                <a:ea typeface="Lato Black"/>
                <a:cs typeface="Lato Black"/>
                <a:sym typeface="Lato Black"/>
              </a:rPr>
              <a:t>y se los dirige al stand de Registros.</a:t>
            </a:r>
            <a:endParaRPr sz="900">
              <a:solidFill>
                <a:srgbClr val="434343"/>
              </a:solidFill>
              <a:latin typeface="Lato Black"/>
              <a:ea typeface="Lato Black"/>
              <a:cs typeface="Lato Black"/>
              <a:sym typeface="Lato Black"/>
            </a:endParaRPr>
          </a:p>
        </p:txBody>
      </p:sp>
      <p:sp>
        <p:nvSpPr>
          <p:cNvPr id="112" name="Google Shape;112;p21"/>
          <p:cNvSpPr txBox="1"/>
          <p:nvPr/>
        </p:nvSpPr>
        <p:spPr>
          <a:xfrm>
            <a:off x="3435700" y="3267450"/>
            <a:ext cx="2521800" cy="1220100"/>
          </a:xfrm>
          <a:prstGeom prst="rect">
            <a:avLst/>
          </a:prstGeom>
          <a:noFill/>
          <a:ln>
            <a:noFill/>
          </a:ln>
        </p:spPr>
        <p:txBody>
          <a:bodyPr spcFirstLastPara="1" wrap="square" lIns="91425" tIns="91425" rIns="91425" bIns="91425" anchor="t" anchorCtr="0">
            <a:spAutoFit/>
          </a:bodyPr>
          <a:lstStyle/>
          <a:p>
            <a:pPr marL="0" lvl="0" indent="0" algn="ctr" rtl="0">
              <a:lnSpc>
                <a:spcPct val="107916"/>
              </a:lnSpc>
              <a:spcBef>
                <a:spcPts val="0"/>
              </a:spcBef>
              <a:spcAft>
                <a:spcPts val="0"/>
              </a:spcAft>
              <a:buNone/>
            </a:pPr>
            <a:r>
              <a:rPr lang="es" sz="900">
                <a:solidFill>
                  <a:srgbClr val="434343"/>
                </a:solidFill>
                <a:latin typeface="Lato Black"/>
                <a:ea typeface="Lato Black"/>
                <a:cs typeface="Lato Black"/>
                <a:sym typeface="Lato Black"/>
              </a:rPr>
              <a:t>Se realiza el registro de los estudiantes</a:t>
            </a:r>
            <a:r>
              <a:rPr lang="es" sz="900">
                <a:solidFill>
                  <a:srgbClr val="434343"/>
                </a:solidFill>
                <a:latin typeface="Lato"/>
                <a:ea typeface="Lato"/>
                <a:cs typeface="Lato"/>
                <a:sym typeface="Lato"/>
              </a:rPr>
              <a:t> por colegios con el listado previamente enviado por las UE. En caso de no haber recibido la lista, se realiza el registro físico de cada estudiante por parte del personal UCSG en computadoras o en blocks de registros. </a:t>
            </a:r>
            <a:r>
              <a:rPr lang="es" sz="900">
                <a:solidFill>
                  <a:srgbClr val="434343"/>
                </a:solidFill>
                <a:latin typeface="Lato Black"/>
                <a:ea typeface="Lato Black"/>
                <a:cs typeface="Lato Black"/>
                <a:sym typeface="Lato Black"/>
              </a:rPr>
              <a:t>Luego, se dirige a los estudiantes al stand de Pasaporte.</a:t>
            </a:r>
            <a:endParaRPr sz="900">
              <a:solidFill>
                <a:srgbClr val="434343"/>
              </a:solidFill>
              <a:latin typeface="Lato Black"/>
              <a:ea typeface="Lato Black"/>
              <a:cs typeface="Lato Black"/>
              <a:sym typeface="Lato Black"/>
            </a:endParaRPr>
          </a:p>
        </p:txBody>
      </p:sp>
      <p:sp>
        <p:nvSpPr>
          <p:cNvPr id="113" name="Google Shape;113;p21"/>
          <p:cNvSpPr txBox="1"/>
          <p:nvPr/>
        </p:nvSpPr>
        <p:spPr>
          <a:xfrm>
            <a:off x="6421775" y="3267450"/>
            <a:ext cx="2231100" cy="1381374"/>
          </a:xfrm>
          <a:prstGeom prst="rect">
            <a:avLst/>
          </a:prstGeom>
          <a:noFill/>
          <a:ln>
            <a:noFill/>
          </a:ln>
        </p:spPr>
        <p:txBody>
          <a:bodyPr spcFirstLastPara="1" wrap="square" lIns="91425" tIns="91425" rIns="91425" bIns="91425" anchor="t" anchorCtr="0">
            <a:spAutoFit/>
          </a:bodyPr>
          <a:lstStyle/>
          <a:p>
            <a:pPr marL="0" lvl="0" indent="0" algn="ctr" rtl="0">
              <a:lnSpc>
                <a:spcPct val="107916"/>
              </a:lnSpc>
              <a:spcBef>
                <a:spcPts val="0"/>
              </a:spcBef>
              <a:spcAft>
                <a:spcPts val="0"/>
              </a:spcAft>
              <a:buNone/>
            </a:pPr>
            <a:r>
              <a:rPr lang="es" sz="900" dirty="0">
                <a:solidFill>
                  <a:srgbClr val="434343"/>
                </a:solidFill>
                <a:latin typeface="Lato"/>
                <a:ea typeface="Lato"/>
                <a:cs typeface="Lato"/>
                <a:sym typeface="Lato"/>
              </a:rPr>
              <a:t>Una vez registrados,</a:t>
            </a:r>
            <a:r>
              <a:rPr lang="es" sz="900" dirty="0">
                <a:solidFill>
                  <a:srgbClr val="434343"/>
                </a:solidFill>
                <a:latin typeface="Lato Black"/>
                <a:ea typeface="Lato Black"/>
                <a:cs typeface="Lato Black"/>
                <a:sym typeface="Lato Black"/>
              </a:rPr>
              <a:t> se entregan los pasaportes </a:t>
            </a:r>
            <a:r>
              <a:rPr lang="es" sz="900" dirty="0">
                <a:solidFill>
                  <a:srgbClr val="434343"/>
                </a:solidFill>
                <a:latin typeface="Lato"/>
                <a:ea typeface="Lato"/>
                <a:cs typeface="Lato"/>
                <a:sym typeface="Lato"/>
              </a:rPr>
              <a:t>a cada uno de los estudiantes y se le asigna un Guía de Campus a cada grupo de estudiantes que irán identificados con una camiseta y un banderín.</a:t>
            </a:r>
            <a:endParaRPr sz="900" dirty="0">
              <a:solidFill>
                <a:srgbClr val="434343"/>
              </a:solidFill>
              <a:latin typeface="Lato"/>
              <a:ea typeface="Lato"/>
              <a:cs typeface="Lato"/>
              <a:sym typeface="Lato"/>
            </a:endParaRPr>
          </a:p>
          <a:p>
            <a:pPr marL="0" lvl="0" indent="0" algn="ctr" rtl="0">
              <a:lnSpc>
                <a:spcPct val="107916"/>
              </a:lnSpc>
              <a:spcBef>
                <a:spcPts val="0"/>
              </a:spcBef>
              <a:spcAft>
                <a:spcPts val="0"/>
              </a:spcAft>
              <a:buNone/>
            </a:pPr>
            <a:r>
              <a:rPr lang="es" sz="900" dirty="0">
                <a:solidFill>
                  <a:srgbClr val="434343"/>
                </a:solidFill>
                <a:latin typeface="Lato Black"/>
                <a:ea typeface="Lato Black"/>
                <a:cs typeface="Lato Black"/>
                <a:sym typeface="Lato Black"/>
              </a:rPr>
              <a:t>Los estudiantes proceden a realizar el tour de las 3 facultades. </a:t>
            </a:r>
            <a:endParaRPr sz="900" dirty="0">
              <a:solidFill>
                <a:srgbClr val="434343"/>
              </a:solidFill>
              <a:latin typeface="Lato Black"/>
              <a:ea typeface="Lato Black"/>
              <a:cs typeface="Lato Black"/>
              <a:sym typeface="Lato Black"/>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488</Words>
  <Application>Microsoft Office PowerPoint</Application>
  <PresentationFormat>Presentación en pantalla (16:9)</PresentationFormat>
  <Paragraphs>42</Paragraphs>
  <Slides>16</Slides>
  <Notes>16</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16</vt:i4>
      </vt:variant>
    </vt:vector>
  </HeadingPairs>
  <TitlesOfParts>
    <vt:vector size="20" baseType="lpstr">
      <vt:lpstr>Lato</vt:lpstr>
      <vt:lpstr>Arial</vt:lpstr>
      <vt:lpstr>Lato Black</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Ligia Matilde Moran Guerrero</dc:creator>
  <cp:lastModifiedBy>Ligia Matilde Moran Guerrero</cp:lastModifiedBy>
  <cp:revision>10</cp:revision>
  <dcterms:modified xsi:type="dcterms:W3CDTF">2024-08-13T14:57:53Z</dcterms:modified>
</cp:coreProperties>
</file>